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2" r:id="rId3"/>
    <p:sldId id="259" r:id="rId4"/>
    <p:sldId id="555" r:id="rId5"/>
    <p:sldId id="554" r:id="rId6"/>
    <p:sldId id="557" r:id="rId7"/>
    <p:sldId id="556" r:id="rId8"/>
    <p:sldId id="558" r:id="rId9"/>
    <p:sldId id="260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1" roundtripDataSignature="AMtx7mgfsQybd2hes5qMfd625ajkgi9x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EA4"/>
    <a:srgbClr val="3F3F3F"/>
    <a:srgbClr val="7030A0"/>
    <a:srgbClr val="2E2D91"/>
    <a:srgbClr val="E5C400"/>
    <a:srgbClr val="FFC600"/>
    <a:srgbClr val="2D2D8C"/>
    <a:srgbClr val="3D0845"/>
    <a:srgbClr val="4C3DA8"/>
    <a:srgbClr val="322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8276A-5FC0-419D-84F0-DABBF7717916}" v="16" dt="2026-03-31T21:48:13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3969" autoAdjust="0"/>
  </p:normalViewPr>
  <p:slideViewPr>
    <p:cSldViewPr snapToGrid="0">
      <p:cViewPr varScale="1">
        <p:scale>
          <a:sx n="69" d="100"/>
          <a:sy n="69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46" Type="http://schemas.microsoft.com/office/2015/10/relationships/revisionInfo" Target="revisionInfo.xml"/><Relationship Id="rId2" Type="http://schemas.openxmlformats.org/officeDocument/2006/relationships/slide" Target="slides/slide1.xml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C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30935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15B2479E-A199-A002-9B13-F5DFD9759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EE60B34A-E90A-4CC2-7587-69C01E6120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98A30561-9B8D-53FC-57CD-85AB181820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>
            <a:extLst>
              <a:ext uri="{FF2B5EF4-FFF2-40B4-BE49-F238E27FC236}">
                <a16:creationId xmlns:a16="http://schemas.microsoft.com/office/drawing/2014/main" id="{11FBDD5C-5CC8-CC02-ED7F-D86A79A7CCB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0476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3</a:t>
            </a:fld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D0BEFD51-B58F-35CF-18B9-2827A82FD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>
            <a:extLst>
              <a:ext uri="{FF2B5EF4-FFF2-40B4-BE49-F238E27FC236}">
                <a16:creationId xmlns:a16="http://schemas.microsoft.com/office/drawing/2014/main" id="{532073DB-2CFF-513B-7D95-9CB85371E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>
            <a:extLst>
              <a:ext uri="{FF2B5EF4-FFF2-40B4-BE49-F238E27FC236}">
                <a16:creationId xmlns:a16="http://schemas.microsoft.com/office/drawing/2014/main" id="{D338DE40-C1ED-92D0-85B2-B941D17B21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>
            <a:extLst>
              <a:ext uri="{FF2B5EF4-FFF2-40B4-BE49-F238E27FC236}">
                <a16:creationId xmlns:a16="http://schemas.microsoft.com/office/drawing/2014/main" id="{A134DF44-3E85-49F7-F739-833EB48B9BC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923FB0F-E2AC-0BA4-EF1C-B1900CB4E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>
            <a:extLst>
              <a:ext uri="{FF2B5EF4-FFF2-40B4-BE49-F238E27FC236}">
                <a16:creationId xmlns:a16="http://schemas.microsoft.com/office/drawing/2014/main" id="{4DE616D6-4C5C-D662-A12B-E0FEF951E4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>
            <a:extLst>
              <a:ext uri="{FF2B5EF4-FFF2-40B4-BE49-F238E27FC236}">
                <a16:creationId xmlns:a16="http://schemas.microsoft.com/office/drawing/2014/main" id="{EE7891A3-EDF2-D0FB-E369-D233BF0D8D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>
            <a:extLst>
              <a:ext uri="{FF2B5EF4-FFF2-40B4-BE49-F238E27FC236}">
                <a16:creationId xmlns:a16="http://schemas.microsoft.com/office/drawing/2014/main" id="{C30AA5CC-4E14-7B04-A37A-FB2B6414E6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5861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6E8A0FE5-A145-CCEC-4409-CAEFDDA33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>
            <a:extLst>
              <a:ext uri="{FF2B5EF4-FFF2-40B4-BE49-F238E27FC236}">
                <a16:creationId xmlns:a16="http://schemas.microsoft.com/office/drawing/2014/main" id="{D08BA06A-9A5D-7F8A-A694-EB1A7A4C1C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>
            <a:extLst>
              <a:ext uri="{FF2B5EF4-FFF2-40B4-BE49-F238E27FC236}">
                <a16:creationId xmlns:a16="http://schemas.microsoft.com/office/drawing/2014/main" id="{A25AFE9B-916C-1270-96A7-540533318A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>
            <a:extLst>
              <a:ext uri="{FF2B5EF4-FFF2-40B4-BE49-F238E27FC236}">
                <a16:creationId xmlns:a16="http://schemas.microsoft.com/office/drawing/2014/main" id="{D8388540-2ED2-7443-C64C-1D4FB524715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5860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0C8037AA-4347-EDDB-3711-524E81102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>
            <a:extLst>
              <a:ext uri="{FF2B5EF4-FFF2-40B4-BE49-F238E27FC236}">
                <a16:creationId xmlns:a16="http://schemas.microsoft.com/office/drawing/2014/main" id="{E31677D9-D913-C006-0BD9-64DFEE7CCD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>
            <a:extLst>
              <a:ext uri="{FF2B5EF4-FFF2-40B4-BE49-F238E27FC236}">
                <a16:creationId xmlns:a16="http://schemas.microsoft.com/office/drawing/2014/main" id="{95E09C8C-5B9F-B9E9-FB14-786687C051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>
            <a:extLst>
              <a:ext uri="{FF2B5EF4-FFF2-40B4-BE49-F238E27FC236}">
                <a16:creationId xmlns:a16="http://schemas.microsoft.com/office/drawing/2014/main" id="{2596E7A9-B430-EACD-8E9D-5703F4624B1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1995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0C3CBB4D-B617-D3AF-9A1A-84F46EB0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>
            <a:extLst>
              <a:ext uri="{FF2B5EF4-FFF2-40B4-BE49-F238E27FC236}">
                <a16:creationId xmlns:a16="http://schemas.microsoft.com/office/drawing/2014/main" id="{7FB8E5EB-E0DB-A8E9-C56E-23C2B153DD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4:notes">
            <a:extLst>
              <a:ext uri="{FF2B5EF4-FFF2-40B4-BE49-F238E27FC236}">
                <a16:creationId xmlns:a16="http://schemas.microsoft.com/office/drawing/2014/main" id="{2167663C-8655-479D-4F05-92A25E34B3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C" dirty="0"/>
              <a:t>CONTENIDO: DIAGRAMACIÓN DE DIAPOSITIVA LIBRE. </a:t>
            </a:r>
            <a:endParaRPr dirty="0"/>
          </a:p>
        </p:txBody>
      </p:sp>
      <p:sp>
        <p:nvSpPr>
          <p:cNvPr id="117" name="Google Shape;117;p4:notes">
            <a:extLst>
              <a:ext uri="{FF2B5EF4-FFF2-40B4-BE49-F238E27FC236}">
                <a16:creationId xmlns:a16="http://schemas.microsoft.com/office/drawing/2014/main" id="{442C51BE-6156-A57D-2FEF-B1EA2BF1AF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C"/>
              <a:t>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6167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s-ES" dirty="0"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C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sede.gob.e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comunicacion@cosede.gob.ec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instagram.com/cosede.ec?igsh=c2pjYW1ha3kyNzVq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CosedeEc/?ref=pages_you_manage" TargetMode="External"/><Relationship Id="rId5" Type="http://schemas.openxmlformats.org/officeDocument/2006/relationships/hyperlink" Target="https://twitter.com/COSEDE_Ec" TargetMode="External"/><Relationship Id="rId4" Type="http://schemas.openxmlformats.org/officeDocument/2006/relationships/hyperlink" Target="http://www.cosede.gob.ec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448CC2D-40C7-954C-979F-5B2A8873D6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13627B21-B0A2-B8D3-586E-1EB928D6B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7637C3E-DD1A-5035-5F76-611C51EED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Google Shape;90;p1">
            <a:extLst>
              <a:ext uri="{FF2B5EF4-FFF2-40B4-BE49-F238E27FC236}">
                <a16:creationId xmlns:a16="http://schemas.microsoft.com/office/drawing/2014/main" id="{F92544CA-27FD-2B20-18E5-745147C2A18C}"/>
              </a:ext>
            </a:extLst>
          </p:cNvPr>
          <p:cNvSpPr txBox="1"/>
          <p:nvPr/>
        </p:nvSpPr>
        <p:spPr>
          <a:xfrm>
            <a:off x="530965" y="1917246"/>
            <a:ext cx="7883829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es-ES" sz="3500" b="1" i="1" dirty="0">
                <a:solidFill>
                  <a:srgbClr val="3D3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 participativa del evento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es-ES" sz="3500" b="1" i="1" dirty="0">
              <a:solidFill>
                <a:srgbClr val="3D3EA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66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F676F598-D37B-C022-D66D-4506EDE03C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19" name="Google Shape;119;p4"/>
          <p:cNvSpPr txBox="1"/>
          <p:nvPr/>
        </p:nvSpPr>
        <p:spPr>
          <a:xfrm>
            <a:off x="1006315" y="335987"/>
            <a:ext cx="78650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EC" sz="3600" dirty="0">
                <a:solidFill>
                  <a:srgbClr val="2D2D93"/>
                </a:solidFill>
                <a:latin typeface="Barlow Condensed Medium"/>
              </a:rPr>
              <a:t>Metodología participativa del evento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1EDF5F-ACF7-3EB2-0BBF-0AE87CF6A199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11C685A-5319-5280-3BEC-B52AA629F6BC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59CCE2A-372E-4F88-B030-644A5E6814CF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88951DD7-4E34-081D-7AF7-10EB1FC513B1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E7085A17-BA91-FF5B-99CB-CCC59B388228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54EEE87F-E5C2-C2BC-7B68-69829EE7ADF7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C87DC49-8916-5368-F596-5F7E532DFF91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E56ED1A-88CC-216E-EA14-214E4E4573E3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B3D0F43-5A82-C140-8819-C6C4718D9A59}"/>
              </a:ext>
            </a:extLst>
          </p:cNvPr>
          <p:cNvSpPr txBox="1"/>
          <p:nvPr/>
        </p:nvSpPr>
        <p:spPr>
          <a:xfrm>
            <a:off x="1006315" y="1393828"/>
            <a:ext cx="10548375" cy="5086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Con el fin de garantizar que el Evento de Rendición de Cuentas de la Corporación del Seguro de Depósitos, Fondo de Liquidez y Fondo de Seguros Privados cumpla con la participación ciudadana, </a:t>
            </a:r>
            <a:r>
              <a:rPr lang="es-MX" sz="1800" spc="5" dirty="0">
                <a:solidFill>
                  <a:srgbClr val="002060"/>
                </a:solidFill>
                <a:latin typeface="+mj-lt"/>
                <a:cs typeface="Arial"/>
              </a:rPr>
              <a:t>se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plantea siguiente</a:t>
            </a:r>
            <a:r>
              <a:rPr lang="es-MX" sz="1800" spc="-295" dirty="0">
                <a:solidFill>
                  <a:srgbClr val="002060"/>
                </a:solidFill>
                <a:latin typeface="+mj-lt"/>
                <a:cs typeface="Arial"/>
              </a:rPr>
              <a:t>  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metodología:</a:t>
            </a:r>
          </a:p>
          <a:p>
            <a:pPr algn="just">
              <a:lnSpc>
                <a:spcPct val="100000"/>
              </a:lnSpc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lang="es-MX" sz="1800" b="1" spc="-5" dirty="0">
                <a:solidFill>
                  <a:srgbClr val="002060"/>
                </a:solidFill>
                <a:latin typeface="+mj-lt"/>
                <a:cs typeface="Arial"/>
              </a:rPr>
              <a:t>Antes </a:t>
            </a:r>
            <a:r>
              <a:rPr lang="es-MX" sz="1800" b="1" dirty="0">
                <a:solidFill>
                  <a:srgbClr val="002060"/>
                </a:solidFill>
                <a:latin typeface="+mj-lt"/>
                <a:cs typeface="Arial"/>
              </a:rPr>
              <a:t>del</a:t>
            </a:r>
            <a:r>
              <a:rPr lang="es-MX" sz="1800" b="1" spc="-5" dirty="0">
                <a:solidFill>
                  <a:srgbClr val="002060"/>
                </a:solidFill>
                <a:latin typeface="+mj-lt"/>
                <a:cs typeface="Arial"/>
              </a:rPr>
              <a:t> evento</a:t>
            </a: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299085" indent="-287020" algn="just">
              <a:spcBef>
                <a:spcPts val="1080"/>
              </a:spcBef>
              <a:buChar char="•"/>
              <a:tabLst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De</a:t>
            </a:r>
            <a:r>
              <a:rPr lang="es-MX" sz="1800" spc="12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forma</a:t>
            </a:r>
            <a:r>
              <a:rPr lang="es-MX" sz="1800" spc="114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previa</a:t>
            </a:r>
            <a:r>
              <a:rPr lang="es-MX" sz="1800" spc="13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al</a:t>
            </a:r>
            <a:r>
              <a:rPr lang="es-MX" sz="1800" spc="13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evento</a:t>
            </a:r>
            <a:r>
              <a:rPr lang="es-MX" sz="1800" spc="114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5" dirty="0">
                <a:solidFill>
                  <a:srgbClr val="002060"/>
                </a:solidFill>
                <a:latin typeface="+mj-lt"/>
                <a:cs typeface="Arial"/>
              </a:rPr>
              <a:t>se</a:t>
            </a:r>
            <a:r>
              <a:rPr lang="es-MX" sz="1800" spc="10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invitará</a:t>
            </a:r>
            <a:r>
              <a:rPr lang="es-MX" sz="1800" spc="114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a</a:t>
            </a:r>
            <a:r>
              <a:rPr lang="es-MX" sz="1800" spc="13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la</a:t>
            </a:r>
            <a:r>
              <a:rPr lang="es-MX" sz="1800" spc="12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ciudadanía, a</a:t>
            </a:r>
            <a:r>
              <a:rPr lang="es-MX" sz="1800" spc="14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través</a:t>
            </a:r>
            <a:r>
              <a:rPr lang="es-MX" sz="1800" spc="15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de</a:t>
            </a:r>
            <a:r>
              <a:rPr lang="es-MX" sz="1800" spc="14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las</a:t>
            </a:r>
            <a:r>
              <a:rPr lang="es-MX" sz="1800" spc="14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redes</a:t>
            </a:r>
            <a:r>
              <a:rPr lang="es-MX" sz="1800" spc="13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sociales</a:t>
            </a:r>
            <a:r>
              <a:rPr lang="es-MX" sz="1800" spc="13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de</a:t>
            </a:r>
            <a:r>
              <a:rPr lang="es-MX" sz="1800" spc="14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la</a:t>
            </a:r>
            <a:r>
              <a:rPr lang="es-MX" sz="1800" spc="14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institución,</a:t>
            </a:r>
            <a:r>
              <a:rPr lang="es-MX" sz="1800" spc="114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para 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que propongan los temas que requieren que </a:t>
            </a:r>
            <a:r>
              <a:rPr lang="es-MX" sz="1800" spc="5" dirty="0">
                <a:solidFill>
                  <a:srgbClr val="002060"/>
                </a:solidFill>
                <a:latin typeface="+mj-lt"/>
                <a:cs typeface="Arial"/>
              </a:rPr>
              <a:t>se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aborden en la rendición de cuentas.</a:t>
            </a:r>
            <a:endParaRPr lang="es-MX" sz="1800" spc="-32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299085" marR="6985" indent="-287020" algn="just">
              <a:lnSpc>
                <a:spcPct val="150100"/>
              </a:lnSpc>
              <a:buChar char="•"/>
              <a:tabLst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Se incorporará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en la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página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web </a:t>
            </a:r>
            <a:r>
              <a:rPr lang="es-MX" sz="1800" u="heavy" spc="-15" dirty="0">
                <a:solidFill>
                  <a:srgbClr val="002060"/>
                </a:solidFill>
                <a:uFill>
                  <a:solidFill>
                    <a:srgbClr val="0462C1"/>
                  </a:solidFill>
                </a:uFill>
                <a:latin typeface="+mj-lt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www.cosede.gob.ec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 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y redes sociales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 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que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direccione a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un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formulario 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en el que se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solicitará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los datos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personales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y los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temas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sugeridos para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ser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abordados 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en </a:t>
            </a:r>
            <a:r>
              <a:rPr lang="es-MX" sz="1800" spc="-25" dirty="0">
                <a:solidFill>
                  <a:srgbClr val="002060"/>
                </a:solidFill>
                <a:latin typeface="+mj-lt"/>
                <a:cs typeface="Arial"/>
              </a:rPr>
              <a:t>la 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rendición de</a:t>
            </a:r>
            <a:r>
              <a:rPr lang="es-MX" sz="1800" spc="-65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cuentas.</a:t>
            </a:r>
          </a:p>
          <a:p>
            <a:pPr marL="299085" indent="-287020" algn="just">
              <a:lnSpc>
                <a:spcPct val="100000"/>
              </a:lnSpc>
              <a:spcBef>
                <a:spcPts val="1080"/>
              </a:spcBef>
              <a:buChar char="•"/>
              <a:tabLst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Se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recopilarán preguntas de la ciudadanía.</a:t>
            </a:r>
          </a:p>
          <a:p>
            <a:pPr marL="299085" indent="-287020" algn="just">
              <a:spcBef>
                <a:spcPts val="1085"/>
              </a:spcBef>
              <a:buChar char="•"/>
              <a:tabLst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Se realizará </a:t>
            </a:r>
            <a:r>
              <a:rPr lang="es-MX" sz="1800" spc="-10" dirty="0">
                <a:solidFill>
                  <a:srgbClr val="002060"/>
                </a:solidFill>
                <a:latin typeface="+mj-lt"/>
                <a:cs typeface="Arial"/>
              </a:rPr>
              <a:t>una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campaña 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de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redes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sociales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para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invitar a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la ciudadanía a participar</a:t>
            </a:r>
            <a:r>
              <a:rPr lang="es-MX" sz="1800" spc="9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spc="-15" dirty="0">
                <a:solidFill>
                  <a:srgbClr val="002060"/>
                </a:solidFill>
                <a:latin typeface="+mj-lt"/>
                <a:cs typeface="Arial"/>
              </a:rPr>
              <a:t>en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el </a:t>
            </a:r>
            <a:r>
              <a:rPr lang="es-MX" sz="1800" spc="-5" dirty="0">
                <a:solidFill>
                  <a:srgbClr val="002060"/>
                </a:solidFill>
                <a:latin typeface="+mj-lt"/>
                <a:cs typeface="Arial"/>
              </a:rPr>
              <a:t>evento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de rendición de</a:t>
            </a:r>
            <a:r>
              <a:rPr lang="es-MX" sz="1800" spc="-80" dirty="0">
                <a:solidFill>
                  <a:srgbClr val="002060"/>
                </a:solidFill>
                <a:latin typeface="+mj-lt"/>
                <a:cs typeface="Arial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  <a:cs typeface="Arial"/>
              </a:rPr>
              <a:t>cuentas.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D721283D-3105-1871-8BD9-0B30BACD2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B1823DF2-039F-A08B-D458-76E75496F15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CBFD2A23-71B9-76E8-830D-82156B13515D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251C886-ADC6-9FFB-7D04-8BDE4FF195C7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C2BD4BDF-2B4F-1746-A86F-8DE84928A334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AF576BA8-1982-9E76-42AF-4239563EC615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9305854-2A1A-1BE3-6181-3357D508BA5B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70B4EA5-64EC-34B8-5139-6C23D38C7152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5373CFB-5E73-7F8D-4309-5A755B12C59A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EA5F383-228C-6260-2F9D-D221B878455A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FBA74A0-4264-0309-0AAF-79CE1ADD20E1}"/>
              </a:ext>
            </a:extLst>
          </p:cNvPr>
          <p:cNvSpPr txBox="1"/>
          <p:nvPr/>
        </p:nvSpPr>
        <p:spPr>
          <a:xfrm>
            <a:off x="1062504" y="1393828"/>
            <a:ext cx="9997278" cy="3703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185"/>
              </a:spcBef>
            </a:pPr>
            <a:r>
              <a:rPr lang="es-MX" sz="1800" b="1" dirty="0">
                <a:solidFill>
                  <a:srgbClr val="002060"/>
                </a:solidFill>
                <a:latin typeface="+mj-lt"/>
              </a:rPr>
              <a:t>En el </a:t>
            </a:r>
            <a:r>
              <a:rPr lang="es-MX" sz="1800" b="1" spc="-5" dirty="0">
                <a:solidFill>
                  <a:srgbClr val="002060"/>
                </a:solidFill>
                <a:latin typeface="+mj-lt"/>
              </a:rPr>
              <a:t>evento </a:t>
            </a:r>
            <a:r>
              <a:rPr lang="es-MX" sz="1800" b="1" dirty="0">
                <a:solidFill>
                  <a:srgbClr val="002060"/>
                </a:solidFill>
                <a:latin typeface="+mj-lt"/>
              </a:rPr>
              <a:t>(duración: 1</a:t>
            </a:r>
            <a:r>
              <a:rPr lang="es-MX" sz="1800" b="1" spc="-60" dirty="0">
                <a:solidFill>
                  <a:srgbClr val="002060"/>
                </a:solidFill>
                <a:latin typeface="+mj-lt"/>
              </a:rPr>
              <a:t> </a:t>
            </a:r>
            <a:r>
              <a:rPr lang="es-MX" sz="1800" b="1" dirty="0">
                <a:solidFill>
                  <a:srgbClr val="002060"/>
                </a:solidFill>
                <a:latin typeface="+mj-lt"/>
              </a:rPr>
              <a:t>hora)</a:t>
            </a:r>
          </a:p>
          <a:p>
            <a:pPr marL="299085" indent="-287020">
              <a:spcBef>
                <a:spcPts val="1080"/>
              </a:spcBef>
              <a:buChar char="•"/>
              <a:tabLst>
                <a:tab pos="299085" algn="l"/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</a:rPr>
              <a:t>Se </a:t>
            </a:r>
            <a:r>
              <a:rPr lang="es-MX" sz="1800" dirty="0">
                <a:solidFill>
                  <a:srgbClr val="002060"/>
                </a:solidFill>
                <a:latin typeface="+mj-lt"/>
              </a:rPr>
              <a:t>difundirá en la página </a:t>
            </a:r>
            <a:r>
              <a:rPr lang="es-MX" sz="1800" spc="-10" dirty="0">
                <a:solidFill>
                  <a:srgbClr val="002060"/>
                </a:solidFill>
                <a:latin typeface="+mj-lt"/>
              </a:rPr>
              <a:t>web </a:t>
            </a:r>
            <a:r>
              <a:rPr lang="es-MX" sz="1800" dirty="0">
                <a:solidFill>
                  <a:srgbClr val="002060"/>
                </a:solidFill>
                <a:latin typeface="+mj-lt"/>
              </a:rPr>
              <a:t>institucional y redes sociales el informe de Rendición de Cuentas 2025.</a:t>
            </a:r>
          </a:p>
          <a:p>
            <a:pPr>
              <a:spcBef>
                <a:spcPts val="15"/>
              </a:spcBef>
            </a:pPr>
            <a:endParaRPr lang="es-MX" sz="1800" dirty="0">
              <a:solidFill>
                <a:srgbClr val="002060"/>
              </a:solidFill>
              <a:latin typeface="+mj-lt"/>
            </a:endParaRPr>
          </a:p>
          <a:p>
            <a:pPr marL="12700"/>
            <a:r>
              <a:rPr lang="es-MX" sz="1800" b="1" dirty="0">
                <a:solidFill>
                  <a:srgbClr val="002060"/>
                </a:solidFill>
                <a:latin typeface="+mj-lt"/>
              </a:rPr>
              <a:t>En el </a:t>
            </a:r>
            <a:r>
              <a:rPr lang="es-MX" sz="1800" b="1" spc="-5" dirty="0">
                <a:solidFill>
                  <a:srgbClr val="002060"/>
                </a:solidFill>
                <a:latin typeface="+mj-lt"/>
              </a:rPr>
              <a:t>evento </a:t>
            </a:r>
            <a:r>
              <a:rPr lang="es-MX" sz="1800" b="1" dirty="0">
                <a:solidFill>
                  <a:srgbClr val="002060"/>
                </a:solidFill>
                <a:latin typeface="+mj-lt"/>
              </a:rPr>
              <a:t>(duración: </a:t>
            </a:r>
            <a:r>
              <a:rPr lang="es-MX" sz="1800" b="1" spc="-5" dirty="0">
                <a:solidFill>
                  <a:srgbClr val="002060"/>
                </a:solidFill>
                <a:latin typeface="+mj-lt"/>
              </a:rPr>
              <a:t>1</a:t>
            </a:r>
            <a:r>
              <a:rPr lang="es-MX" sz="1800" b="1" spc="-45" dirty="0">
                <a:solidFill>
                  <a:srgbClr val="002060"/>
                </a:solidFill>
                <a:latin typeface="+mj-lt"/>
              </a:rPr>
              <a:t> </a:t>
            </a:r>
            <a:r>
              <a:rPr lang="es-MX" sz="1800" b="1" spc="5" dirty="0">
                <a:solidFill>
                  <a:srgbClr val="002060"/>
                </a:solidFill>
                <a:latin typeface="+mj-lt"/>
              </a:rPr>
              <a:t>hora)</a:t>
            </a:r>
            <a:endParaRPr lang="es-MX" sz="1800" dirty="0">
              <a:solidFill>
                <a:srgbClr val="002060"/>
              </a:solidFill>
              <a:latin typeface="+mj-lt"/>
            </a:endParaRPr>
          </a:p>
          <a:p>
            <a:pPr marL="299085" indent="-287020">
              <a:spcBef>
                <a:spcPts val="108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s-MX" sz="1800" dirty="0">
                <a:solidFill>
                  <a:srgbClr val="002060"/>
                </a:solidFill>
                <a:latin typeface="+mj-lt"/>
              </a:rPr>
              <a:t>El </a:t>
            </a:r>
            <a:r>
              <a:rPr lang="es-MX" sz="1800" spc="-5" dirty="0">
                <a:solidFill>
                  <a:srgbClr val="002060"/>
                </a:solidFill>
                <a:latin typeface="+mj-lt"/>
              </a:rPr>
              <a:t>evento </a:t>
            </a:r>
            <a:r>
              <a:rPr lang="es-MX" sz="1800" dirty="0">
                <a:solidFill>
                  <a:srgbClr val="002060"/>
                </a:solidFill>
                <a:latin typeface="+mj-lt"/>
              </a:rPr>
              <a:t>se realizará de manera presencial, en el auditorio de la Plataforma Gubernamental Financiera.</a:t>
            </a:r>
          </a:p>
          <a:p>
            <a:pPr marL="299085" indent="-287020">
              <a:spcBef>
                <a:spcPts val="1080"/>
              </a:spcBef>
              <a:buChar char="•"/>
              <a:tabLst>
                <a:tab pos="299085" algn="l"/>
                <a:tab pos="299720" algn="l"/>
              </a:tabLst>
            </a:pPr>
            <a:r>
              <a:rPr lang="es-MX" sz="1800" dirty="0">
                <a:solidFill>
                  <a:srgbClr val="002060"/>
                </a:solidFill>
                <a:latin typeface="+mj-lt"/>
              </a:rPr>
              <a:t>La Gerente General realizará su</a:t>
            </a:r>
            <a:r>
              <a:rPr lang="es-MX" sz="1800" spc="-130" dirty="0">
                <a:solidFill>
                  <a:srgbClr val="002060"/>
                </a:solidFill>
                <a:latin typeface="+mj-lt"/>
              </a:rPr>
              <a:t> </a:t>
            </a:r>
            <a:r>
              <a:rPr lang="es-MX" sz="1800" dirty="0">
                <a:solidFill>
                  <a:srgbClr val="002060"/>
                </a:solidFill>
                <a:latin typeface="+mj-lt"/>
              </a:rPr>
              <a:t>exposición.</a:t>
            </a:r>
          </a:p>
          <a:p>
            <a:pPr marL="299085" indent="-287020">
              <a:spcBef>
                <a:spcPts val="108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s-MX" sz="1800" spc="-5" dirty="0">
                <a:solidFill>
                  <a:srgbClr val="002060"/>
                </a:solidFill>
                <a:latin typeface="+mj-lt"/>
              </a:rPr>
              <a:t>Durante el evento de Rendición de Cuentas se responderán las inquietudes que realicen las personas que asistan al evento.</a:t>
            </a:r>
            <a:endParaRPr lang="es-MX" sz="1800" dirty="0">
              <a:solidFill>
                <a:srgbClr val="002060"/>
              </a:solidFill>
              <a:latin typeface="+mj-lt"/>
            </a:endParaRPr>
          </a:p>
          <a:p>
            <a:pPr algn="just"/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</p:txBody>
      </p:sp>
      <p:sp>
        <p:nvSpPr>
          <p:cNvPr id="3" name="Google Shape;119;p4">
            <a:extLst>
              <a:ext uri="{FF2B5EF4-FFF2-40B4-BE49-F238E27FC236}">
                <a16:creationId xmlns:a16="http://schemas.microsoft.com/office/drawing/2014/main" id="{78097F5C-8CF0-0D60-EAC5-11B94194E933}"/>
              </a:ext>
            </a:extLst>
          </p:cNvPr>
          <p:cNvSpPr txBox="1"/>
          <p:nvPr/>
        </p:nvSpPr>
        <p:spPr>
          <a:xfrm>
            <a:off x="1062504" y="442931"/>
            <a:ext cx="757125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EC" sz="3600" dirty="0">
                <a:solidFill>
                  <a:srgbClr val="2D2D93"/>
                </a:solidFill>
                <a:latin typeface="Barlow Condensed Medium"/>
              </a:rPr>
              <a:t>Metodología participativa del evento</a:t>
            </a:r>
          </a:p>
        </p:txBody>
      </p:sp>
    </p:spTree>
    <p:extLst>
      <p:ext uri="{BB962C8B-B14F-4D97-AF65-F5344CB8AC3E}">
        <p14:creationId xmlns:p14="http://schemas.microsoft.com/office/powerpoint/2010/main" val="214249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3A5D9F5E-F23A-ED90-6CEC-1278A62F8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DCD403D7-1867-144D-4B6B-45766C1C5B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76EC380-7030-797C-8431-CACE4517E808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3D5012E-627A-2B78-648E-37D642FF120E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A1435330-0755-5477-9DF1-72B0FB024C96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444EC1E-50BC-05EE-3270-9A136F32613A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9626CD7-A689-9D5E-91A0-2639DFA50301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B2C18BF-1670-A61D-5483-8DED861915A0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2844D5B-DB84-FF20-47A0-12308D6D49A7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7B155B0-C384-00DD-4D79-DDB38AA0A07C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3D61257-D47B-EB13-1CCE-EA1BB004B07A}"/>
              </a:ext>
            </a:extLst>
          </p:cNvPr>
          <p:cNvSpPr txBox="1"/>
          <p:nvPr/>
        </p:nvSpPr>
        <p:spPr>
          <a:xfrm>
            <a:off x="1025236" y="1393828"/>
            <a:ext cx="1052945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1185"/>
              </a:spcBef>
            </a:pPr>
            <a:r>
              <a:rPr lang="es-MX" sz="1800" b="1" dirty="0">
                <a:solidFill>
                  <a:srgbClr val="002060"/>
                </a:solidFill>
                <a:latin typeface="+mj-lt"/>
              </a:rPr>
              <a:t>Después del evento</a:t>
            </a:r>
          </a:p>
          <a:p>
            <a:pPr marL="12700">
              <a:spcBef>
                <a:spcPts val="1185"/>
              </a:spcBef>
            </a:pPr>
            <a:r>
              <a:rPr lang="es-MX" sz="1800" dirty="0">
                <a:solidFill>
                  <a:srgbClr val="002060"/>
                </a:solidFill>
                <a:latin typeface="+mn-lt"/>
              </a:rPr>
              <a:t>En el siguiente enlace durante 14 días, después del evento de deliberación, se difundirá el video de la transmisión en vivo, el informe y el formulario de rendición de cuentas: </a:t>
            </a:r>
            <a:r>
              <a:rPr lang="es-MX" sz="1800" b="1" dirty="0">
                <a:solidFill>
                  <a:srgbClr val="002060"/>
                </a:solidFill>
                <a:latin typeface="+mn-lt"/>
              </a:rPr>
              <a:t>https://www.cosede.gob.ec/rendicion-de-cuentas/</a:t>
            </a:r>
          </a:p>
          <a:p>
            <a:pPr marL="12700">
              <a:spcBef>
                <a:spcPts val="1185"/>
              </a:spcBef>
            </a:pPr>
            <a:endParaRPr lang="es-MX" sz="1800" b="1" dirty="0">
              <a:solidFill>
                <a:srgbClr val="002060"/>
              </a:solidFill>
              <a:latin typeface="+mn-lt"/>
            </a:endParaRPr>
          </a:p>
          <a:p>
            <a:pPr marL="12700">
              <a:spcBef>
                <a:spcPts val="1185"/>
              </a:spcBef>
            </a:pPr>
            <a:r>
              <a:rPr lang="es-MX" sz="1800" dirty="0">
                <a:solidFill>
                  <a:srgbClr val="002060"/>
                </a:solidFill>
                <a:latin typeface="+mn-lt"/>
              </a:rPr>
              <a:t>A través de redes sociales, posterior al evento de deliberación, se comunicará a la ciudadanía en general  que podrán remitir todos sus aportes, opiniones y sugerencias sobre los resultados presentados al correo  electrónico: comunicacion@cosede.gob.ec</a:t>
            </a:r>
          </a:p>
          <a:p>
            <a:pPr algn="just"/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</p:txBody>
      </p:sp>
      <p:sp>
        <p:nvSpPr>
          <p:cNvPr id="3" name="Google Shape;119;p4">
            <a:extLst>
              <a:ext uri="{FF2B5EF4-FFF2-40B4-BE49-F238E27FC236}">
                <a16:creationId xmlns:a16="http://schemas.microsoft.com/office/drawing/2014/main" id="{0CE6FD11-FCBB-ED0E-FBA1-840EF0C86E02}"/>
              </a:ext>
            </a:extLst>
          </p:cNvPr>
          <p:cNvSpPr txBox="1"/>
          <p:nvPr/>
        </p:nvSpPr>
        <p:spPr>
          <a:xfrm>
            <a:off x="768733" y="442931"/>
            <a:ext cx="78650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EC" sz="3600" dirty="0">
                <a:solidFill>
                  <a:srgbClr val="2D2D93"/>
                </a:solidFill>
                <a:latin typeface="Barlow Condensed Medium"/>
              </a:rPr>
              <a:t>Metodología participativa del evento</a:t>
            </a:r>
          </a:p>
        </p:txBody>
      </p:sp>
    </p:spTree>
    <p:extLst>
      <p:ext uri="{BB962C8B-B14F-4D97-AF65-F5344CB8AC3E}">
        <p14:creationId xmlns:p14="http://schemas.microsoft.com/office/powerpoint/2010/main" val="201978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914C2347-D896-F536-3D64-486AAF11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BD33021B-FB7D-45A0-B85D-E51911CCDD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19" name="Google Shape;119;p4">
            <a:extLst>
              <a:ext uri="{FF2B5EF4-FFF2-40B4-BE49-F238E27FC236}">
                <a16:creationId xmlns:a16="http://schemas.microsoft.com/office/drawing/2014/main" id="{218852F8-A771-02BF-723B-0EFEA42D6DF0}"/>
              </a:ext>
            </a:extLst>
          </p:cNvPr>
          <p:cNvSpPr txBox="1"/>
          <p:nvPr/>
        </p:nvSpPr>
        <p:spPr>
          <a:xfrm>
            <a:off x="1006315" y="335987"/>
            <a:ext cx="78650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MX" sz="3600" dirty="0">
                <a:solidFill>
                  <a:srgbClr val="2D2D93"/>
                </a:solidFill>
                <a:latin typeface="Barlow Condensed Medium"/>
              </a:rPr>
              <a:t>Guion para el evento de Rendición de Cuentas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657A477-B191-F9AC-4C08-21799629A923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E24FB6A-8FE5-6E59-76B2-106629F13895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76D68AB-7FC0-CDCA-3C7D-15E1672B5052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1B5C99C-B28D-20E5-B14F-66F88548F3F2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E0185116-05D3-6E6C-A297-660C028F958E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26EFE3B-1510-A760-8938-1B527711D296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82C71C4-0442-AC5F-C95A-1AE2FAAD743A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28D070B5-AB01-5218-973D-78AAE69B0E11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EBF347A-4777-5074-2876-091DE0A023B7}"/>
              </a:ext>
            </a:extLst>
          </p:cNvPr>
          <p:cNvSpPr txBox="1"/>
          <p:nvPr/>
        </p:nvSpPr>
        <p:spPr>
          <a:xfrm>
            <a:off x="1006315" y="1788167"/>
            <a:ext cx="10548375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  <a:latin typeface="+mn-lt"/>
                <a:cs typeface="Arial"/>
              </a:rPr>
              <a:t>INICIO DEL PROGRAMA: PRESENTADOR (10:00– 10:10)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  <a:latin typeface="+mn-lt"/>
                <a:cs typeface="Arial"/>
              </a:rPr>
              <a:t>PRESENTADOR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Reciban un cordial y respetuoso saludo de parte de la Corporación del Seguro de Depósitos, Fondo de Liquidez y Fondo de Seguros Privados – COSEDE.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Es un honor darles la bienvenida a este acto de Rendición de Cuentas 2025, correspondiente a la gestión realizada durante el año 2025.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Hoy nos convoca un principio fundamental de la gestión pública: la transparencia.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Rendir cuentas no es solo presentar resultados; es reafirmar nuestro compromiso con la ciudadanía, con el sistema financiero nacional y con cada depositante que confía en el respaldo y la solidez institucional.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Saludamos de manera especial a nuestras autoridades, representantes del sector financiero, directivos de cooperativas de ahorro y crédito, funcionarios, y a todos quienes nos acompañan de manera presencial y virtual.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Gracias por ser parte de este espacio de diálogo, información y participación ciudadana.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¡Bienvenidos todos!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spc="-5" dirty="0">
              <a:solidFill>
                <a:srgbClr val="002060"/>
              </a:solidFill>
              <a:latin typeface="+mn-lt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  <a:latin typeface="+mn-lt"/>
                <a:cs typeface="Arial"/>
              </a:rPr>
              <a:t>INTERVENCIÓN DE MGS. RAQUEL SALAZAR, GERENTE GENERAL DE COSEDE (10:15 – 10:40)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spc="-5" dirty="0">
              <a:solidFill>
                <a:srgbClr val="002060"/>
              </a:solidFill>
              <a:latin typeface="+mj-lt"/>
              <a:cs typeface="Arial"/>
            </a:endParaRPr>
          </a:p>
        </p:txBody>
      </p:sp>
      <p:sp>
        <p:nvSpPr>
          <p:cNvPr id="5" name="Google Shape;119;p4">
            <a:extLst>
              <a:ext uri="{FF2B5EF4-FFF2-40B4-BE49-F238E27FC236}">
                <a16:creationId xmlns:a16="http://schemas.microsoft.com/office/drawing/2014/main" id="{1539ED50-DB89-9C4C-86EC-2661363FA1A1}"/>
              </a:ext>
            </a:extLst>
          </p:cNvPr>
          <p:cNvSpPr txBox="1"/>
          <p:nvPr/>
        </p:nvSpPr>
        <p:spPr>
          <a:xfrm>
            <a:off x="1032650" y="1095690"/>
            <a:ext cx="7865029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MX" sz="1600" b="1" dirty="0">
                <a:solidFill>
                  <a:srgbClr val="2D2D93"/>
                </a:solidFill>
                <a:latin typeface="+mj-lt"/>
              </a:rPr>
              <a:t>Transmisión virtual</a:t>
            </a:r>
          </a:p>
          <a:p>
            <a:pPr marL="0" lvl="0" indent="0">
              <a:buSzPts val="2000"/>
              <a:buFont typeface="Arial"/>
              <a:buNone/>
            </a:pPr>
            <a:r>
              <a:rPr lang="es-MX" sz="1600" b="1" dirty="0">
                <a:solidFill>
                  <a:srgbClr val="2D2D93"/>
                </a:solidFill>
                <a:latin typeface="+mj-lt"/>
              </a:rPr>
              <a:t>Fecha: 01 de abril 2026</a:t>
            </a:r>
          </a:p>
          <a:p>
            <a:pPr marL="0" lvl="0" indent="0">
              <a:buSzPts val="2000"/>
              <a:buFont typeface="Arial"/>
              <a:buNone/>
            </a:pPr>
            <a:r>
              <a:rPr lang="es-MX" sz="1600" b="1" dirty="0">
                <a:solidFill>
                  <a:srgbClr val="2D2D93"/>
                </a:solidFill>
                <a:latin typeface="+mj-lt"/>
              </a:rPr>
              <a:t>Hora: 10h00</a:t>
            </a:r>
          </a:p>
          <a:p>
            <a:pPr marL="0" lvl="0" indent="0">
              <a:buSzPts val="2000"/>
              <a:buFont typeface="Arial"/>
              <a:buNone/>
            </a:pPr>
            <a:endParaRPr lang="es-MX" sz="3600" dirty="0">
              <a:solidFill>
                <a:srgbClr val="2D2D93"/>
              </a:solidFill>
              <a:latin typeface="Barlow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09215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C175C6C5-1632-6C7F-BEB7-A85DCDFBF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DEF20F5E-8F5A-8F67-D078-C57C189D3D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19" name="Google Shape;119;p4">
            <a:extLst>
              <a:ext uri="{FF2B5EF4-FFF2-40B4-BE49-F238E27FC236}">
                <a16:creationId xmlns:a16="http://schemas.microsoft.com/office/drawing/2014/main" id="{31382AF4-AB02-7402-D0D4-A83A3CA460D2}"/>
              </a:ext>
            </a:extLst>
          </p:cNvPr>
          <p:cNvSpPr txBox="1"/>
          <p:nvPr/>
        </p:nvSpPr>
        <p:spPr>
          <a:xfrm>
            <a:off x="1006315" y="335987"/>
            <a:ext cx="78650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MX" sz="3600" dirty="0">
                <a:solidFill>
                  <a:srgbClr val="2D2D93"/>
                </a:solidFill>
                <a:latin typeface="Barlow Condensed Medium"/>
              </a:rPr>
              <a:t>Guion para el evento de Rendición de Cuentas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542DBF9-9D28-9C72-D83A-5503FAB71B7F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89DD614-A6E7-56E3-6CB8-11F42199692B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4081349-39BF-3020-7024-A280145C7029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93AE23C-A7C2-7422-F515-3B74C93BF4CE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3AA3E41-0712-1A7B-288C-AA7F9BF505B3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6A63045C-A380-285A-2A3E-CDAE325B6AC3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AB454D7-D7DE-0234-E5FE-7DAF62E1AD98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3FD9053-8B2A-4E68-8662-ACD6CAF00593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D97B5E6-DF5C-79ED-E45A-BB3DF4855C1F}"/>
              </a:ext>
            </a:extLst>
          </p:cNvPr>
          <p:cNvSpPr txBox="1"/>
          <p:nvPr/>
        </p:nvSpPr>
        <p:spPr>
          <a:xfrm>
            <a:off x="1006315" y="659132"/>
            <a:ext cx="10548375" cy="6460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</a:rPr>
              <a:t>PRESENTADOR (10:40 – 10:45)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Les recordamos que esta Rendición de Cuentas quedará grabada y estará disponible para su visualización posterior en nuestras plataformas digitales. Los invitamos a seguirnos y mantenerse informados a través de nuestras redes oficiales: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•	Facebook: @COSEDEEC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•	X (antes Twitter): @COSEDE_EC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•	Instagram: @COSEDE.ec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•	TikTok: COSEDE.ec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•	Página web institucional: www.cosede.gob.ec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  <a:latin typeface="+mn-lt"/>
                <a:cs typeface="Arial"/>
              </a:rPr>
              <a:t>Su participación es fundamental. En este momento abrimos el espacio para preguntas, comentarios y aportes ciudadanos, que fortalecen nuestra gestión y consolidan una cultura de transparencia.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pt-BR" sz="1200" b="1" spc="-5" dirty="0">
                <a:solidFill>
                  <a:srgbClr val="002060"/>
                </a:solidFill>
                <a:latin typeface="+mj-lt"/>
                <a:cs typeface="Arial"/>
              </a:rPr>
              <a:t>PASO A PREGUNTAS. (10:50 -11:00)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</a:rPr>
              <a:t>PRESENTADOR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</a:rPr>
              <a:t>Hemos llegado al final de esta jornada de Rendición de Cuentas 2025.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</a:rPr>
              <a:t>Hoy reafirmamos que la transparencia, la responsabilidad y el compromiso institucional son pilares esenciales para fortalecer la confianza en el sistema financiero ecuatoriano, especialmente en el sector popular y solidario. En nombre de la Corporación del Seguro de Depósitos, Fondo de Liquidez y Fondo de Seguros Privados – COSEDE, agradecemos profundamente su participación y el interés demostrado en nuestra gestión.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spc="-5" dirty="0">
                <a:solidFill>
                  <a:srgbClr val="002060"/>
                </a:solidFill>
              </a:rPr>
              <a:t>Les deseamos un excelente fin de semana.</a:t>
            </a: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pt-BR" sz="1200" b="1" spc="-5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pt-BR" sz="1200" spc="-5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spc="-5" dirty="0">
              <a:solidFill>
                <a:srgbClr val="002060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6090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>
          <a:extLst>
            <a:ext uri="{FF2B5EF4-FFF2-40B4-BE49-F238E27FC236}">
              <a16:creationId xmlns:a16="http://schemas.microsoft.com/office/drawing/2014/main" id="{59316BAD-17AE-7978-594A-92041395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9B4156FA-5C04-1009-10B2-6C26A6F9D64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0" b="15784"/>
          <a:stretch>
            <a:fillRect/>
          </a:stretch>
        </p:blipFill>
        <p:spPr>
          <a:xfrm>
            <a:off x="0" y="0"/>
            <a:ext cx="12195596" cy="5775541"/>
          </a:xfrm>
          <a:prstGeom prst="rect">
            <a:avLst/>
          </a:prstGeom>
        </p:spPr>
      </p:pic>
      <p:sp>
        <p:nvSpPr>
          <p:cNvPr id="119" name="Google Shape;119;p4">
            <a:extLst>
              <a:ext uri="{FF2B5EF4-FFF2-40B4-BE49-F238E27FC236}">
                <a16:creationId xmlns:a16="http://schemas.microsoft.com/office/drawing/2014/main" id="{1249FE3E-1462-A1A5-641F-A409A23888E6}"/>
              </a:ext>
            </a:extLst>
          </p:cNvPr>
          <p:cNvSpPr txBox="1"/>
          <p:nvPr/>
        </p:nvSpPr>
        <p:spPr>
          <a:xfrm>
            <a:off x="1006315" y="335987"/>
            <a:ext cx="7865029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>
              <a:buSzPts val="2000"/>
              <a:buFont typeface="Arial"/>
              <a:buNone/>
            </a:pPr>
            <a:r>
              <a:rPr lang="es-MX" sz="3600" dirty="0">
                <a:solidFill>
                  <a:srgbClr val="2D2D93"/>
                </a:solidFill>
                <a:latin typeface="Barlow Condensed Medium"/>
              </a:rPr>
              <a:t>Medios comunicacionales de interacción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A021B6F-8AC9-340B-E868-C9A79174E021}"/>
              </a:ext>
            </a:extLst>
          </p:cNvPr>
          <p:cNvSpPr txBox="1"/>
          <p:nvPr/>
        </p:nvSpPr>
        <p:spPr>
          <a:xfrm>
            <a:off x="1310028" y="4993449"/>
            <a:ext cx="233346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8EF5A20-C6C4-687C-1362-C0A83216A1AE}"/>
              </a:ext>
            </a:extLst>
          </p:cNvPr>
          <p:cNvSpPr txBox="1"/>
          <p:nvPr/>
        </p:nvSpPr>
        <p:spPr>
          <a:xfrm>
            <a:off x="1226184" y="4273422"/>
            <a:ext cx="2588832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 PRIVADO 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88940A6-EA70-B1FB-6B8F-1C712A24BCFB}"/>
              </a:ext>
            </a:extLst>
          </p:cNvPr>
          <p:cNvSpPr txBox="1"/>
          <p:nvPr/>
        </p:nvSpPr>
        <p:spPr>
          <a:xfrm>
            <a:off x="1466491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3.101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A15AA8C4-B505-FAED-756B-F9C4CE2A18F1}"/>
              </a:ext>
            </a:extLst>
          </p:cNvPr>
          <p:cNvSpPr txBox="1"/>
          <p:nvPr/>
        </p:nvSpPr>
        <p:spPr>
          <a:xfrm>
            <a:off x="1423358" y="5298056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1.216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92DC63D-9E4E-BF60-E469-8079A2DBFEC7}"/>
              </a:ext>
            </a:extLst>
          </p:cNvPr>
          <p:cNvSpPr txBox="1"/>
          <p:nvPr/>
        </p:nvSpPr>
        <p:spPr>
          <a:xfrm>
            <a:off x="8897679" y="4993449"/>
            <a:ext cx="238019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SECTOR FINANCIERO POPULAR Y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  <a:p>
            <a:pPr algn="ctr"/>
            <a:r>
              <a:rPr lang="es-EC" sz="1000" b="1" cap="all" dirty="0">
                <a:solidFill>
                  <a:srgbClr val="FFFFFF"/>
                </a:solidFill>
                <a:ea typeface="Calibri"/>
              </a:rPr>
              <a:t>SOLIDARIO </a:t>
            </a:r>
            <a:endParaRPr lang="es-ES" sz="1000" b="1" cap="all" dirty="0">
              <a:solidFill>
                <a:srgbClr val="FFFFFF"/>
              </a:solidFill>
              <a:ea typeface="Calibri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62EC9EC-5436-E715-C5CF-DE767A381DBD}"/>
              </a:ext>
            </a:extLst>
          </p:cNvPr>
          <p:cNvSpPr txBox="1"/>
          <p:nvPr/>
        </p:nvSpPr>
        <p:spPr>
          <a:xfrm>
            <a:off x="8871344" y="4273422"/>
            <a:ext cx="2473814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cap="all" dirty="0">
                <a:solidFill>
                  <a:srgbClr val="FFFFFF"/>
                </a:solidFill>
                <a:ea typeface="Calibri"/>
              </a:rPr>
              <a:t>SECTOR FINANCIERO PRIVADO 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158D2ED-2EA1-2072-F208-DAA1C4C379ED}"/>
              </a:ext>
            </a:extLst>
          </p:cNvPr>
          <p:cNvSpPr txBox="1"/>
          <p:nvPr/>
        </p:nvSpPr>
        <p:spPr>
          <a:xfrm>
            <a:off x="9115245" y="4482140"/>
            <a:ext cx="194453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cap="all" baseline="0" dirty="0">
                <a:solidFill>
                  <a:srgbClr val="FFFFFF"/>
                </a:solidFill>
              </a:rPr>
              <a:t>USD </a:t>
            </a:r>
            <a:r>
              <a:rPr lang="en-US" sz="2000" b="1" cap="all" dirty="0">
                <a:solidFill>
                  <a:srgbClr val="FFFFFF"/>
                </a:solidFill>
              </a:rPr>
              <a:t>3.692</a:t>
            </a:r>
            <a:r>
              <a:rPr lang="en-US" sz="2000" b="1" cap="all" baseline="0" dirty="0">
                <a:solidFill>
                  <a:srgbClr val="FFFFFF"/>
                </a:solidFill>
              </a:rPr>
              <a:t> MM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2EC1DFF9-FB4C-374E-B1A5-E74753C1E4E5}"/>
              </a:ext>
            </a:extLst>
          </p:cNvPr>
          <p:cNvSpPr txBox="1"/>
          <p:nvPr/>
        </p:nvSpPr>
        <p:spPr>
          <a:xfrm>
            <a:off x="9028980" y="5301650"/>
            <a:ext cx="203080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C" sz="2000" b="1" cap="all" baseline="0" dirty="0">
                <a:solidFill>
                  <a:srgbClr val="FFFFFF"/>
                </a:solidFill>
              </a:rPr>
              <a:t>USD </a:t>
            </a:r>
            <a:r>
              <a:rPr lang="es-EC" sz="2000" b="1" cap="all" dirty="0">
                <a:solidFill>
                  <a:srgbClr val="FFFFFF"/>
                </a:solidFill>
              </a:rPr>
              <a:t>1.119</a:t>
            </a:r>
            <a:r>
              <a:rPr lang="es-EC" sz="2000" b="1" cap="all" baseline="0" dirty="0">
                <a:solidFill>
                  <a:srgbClr val="FFFFFF"/>
                </a:solidFill>
              </a:rPr>
              <a:t> MM</a:t>
            </a:r>
            <a:r>
              <a:rPr lang="es-ES" sz="2000" b="1" cap="all" baseline="0" dirty="0">
                <a:solidFill>
                  <a:srgbClr val="FFFFFF"/>
                </a:solidFill>
              </a:rPr>
              <a:t>​</a:t>
            </a:r>
            <a:r>
              <a:rPr sz="2000" dirty="0">
                <a:ea typeface="Bahnschrift SemiBold SemiConden"/>
              </a:rPr>
              <a:t>​</a:t>
            </a:r>
            <a:endParaRPr lang="es-ES" sz="20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06984D8-C7A0-0A29-4691-C6F717D49D4A}"/>
              </a:ext>
            </a:extLst>
          </p:cNvPr>
          <p:cNvSpPr txBox="1"/>
          <p:nvPr/>
        </p:nvSpPr>
        <p:spPr>
          <a:xfrm>
            <a:off x="195339" y="1093476"/>
            <a:ext cx="10548375" cy="1020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200" b="1" spc="-5" dirty="0">
                <a:solidFill>
                  <a:srgbClr val="002060"/>
                </a:solidFill>
                <a:latin typeface="+mn-lt"/>
                <a:cs typeface="Arial"/>
              </a:rPr>
              <a:t>	</a:t>
            </a:r>
            <a:endParaRPr lang="es-MX" sz="1200" spc="-5" dirty="0">
              <a:solidFill>
                <a:srgbClr val="002060"/>
              </a:solidFill>
              <a:latin typeface="+mn-lt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spc="-5" dirty="0">
              <a:solidFill>
                <a:srgbClr val="002060"/>
              </a:solidFill>
              <a:latin typeface="+mj-lt"/>
              <a:cs typeface="Arial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2E90109-E3A9-21CF-9C5D-5AB95F932024}"/>
              </a:ext>
            </a:extLst>
          </p:cNvPr>
          <p:cNvSpPr txBox="1"/>
          <p:nvPr/>
        </p:nvSpPr>
        <p:spPr>
          <a:xfrm>
            <a:off x="1006315" y="1093476"/>
            <a:ext cx="10548375" cy="4783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endParaRPr lang="es-MX" sz="1800" dirty="0">
              <a:solidFill>
                <a:srgbClr val="002060"/>
              </a:solidFill>
              <a:latin typeface="+mj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La ciudanía pueda interactuar con nuestra institución por medio de:</a:t>
            </a:r>
          </a:p>
          <a:p>
            <a:pPr marL="183515" indent="-171450" algn="just"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Página web institucional: </a:t>
            </a: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  <a:hlinkClick r:id="rId4"/>
              </a:rPr>
              <a:t>www.cosede.gob.ec</a:t>
            </a: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Redes sociales oficiales:</a:t>
            </a:r>
          </a:p>
          <a:p>
            <a:pPr marL="183515" indent="-171450" algn="just"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Twitter: </a:t>
            </a: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  <a:hlinkClick r:id="rId5"/>
              </a:rPr>
              <a:t>https://twitter.com/COSEDE_Ec</a:t>
            </a: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83515" indent="-171450" algn="just"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Facebook </a:t>
            </a: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  <a:hlinkClick r:id="rId6"/>
              </a:rPr>
              <a:t>https://www.facebook.com/CosedeEc/?ref=pages_you_manage</a:t>
            </a: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83515" indent="-171450" algn="just"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Instagram</a:t>
            </a:r>
            <a:r>
              <a:rPr lang="es-MX" sz="1800" b="1" spc="-5" dirty="0">
                <a:solidFill>
                  <a:srgbClr val="002060"/>
                </a:solidFill>
                <a:latin typeface="+mn-lt"/>
              </a:rPr>
              <a:t> </a:t>
            </a: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  <a:hlinkClick r:id="rId7"/>
              </a:rPr>
              <a:t>https://www.instagram.com/cosede.ec?igsh=c2pjYW1ha3kyNzVq</a:t>
            </a: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</a:rPr>
              <a:t>Correo electrónico: </a:t>
            </a:r>
            <a:r>
              <a:rPr lang="es-MX" sz="1800" b="1" spc="-5" dirty="0">
                <a:solidFill>
                  <a:srgbClr val="002060"/>
                </a:solidFill>
                <a:latin typeface="+mn-lt"/>
                <a:cs typeface="Arial"/>
                <a:hlinkClick r:id="rId8"/>
              </a:rPr>
              <a:t>comunicacion@cosede.gob.ec</a:t>
            </a:r>
            <a:endParaRPr lang="es-MX" sz="18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b="1" spc="-5" dirty="0">
              <a:solidFill>
                <a:srgbClr val="002060"/>
              </a:solidFill>
              <a:latin typeface="+mn-lt"/>
              <a:cs typeface="Arial"/>
            </a:endParaRPr>
          </a:p>
          <a:p>
            <a:pPr marL="12065" algn="just">
              <a:spcBef>
                <a:spcPts val="1080"/>
              </a:spcBef>
              <a:tabLst>
                <a:tab pos="299720" algn="l"/>
              </a:tabLst>
            </a:pPr>
            <a:endParaRPr lang="es-MX" sz="1200" spc="-5" dirty="0">
              <a:solidFill>
                <a:srgbClr val="002060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4532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CCA6E27-507A-7441-BB72-2320835A0C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4379</TotalTime>
  <Words>1089</Words>
  <Application>Microsoft Office PowerPoint</Application>
  <PresentationFormat>Panorámica</PresentationFormat>
  <Paragraphs>142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Bahnschrift SemiBold SemiConden</vt:lpstr>
      <vt:lpstr>Barlow Condensed Medium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cajasmarcia@gmail.com</dc:creator>
  <cp:lastModifiedBy>María José Vela</cp:lastModifiedBy>
  <cp:revision>693</cp:revision>
  <dcterms:created xsi:type="dcterms:W3CDTF">2021-05-27T23:45:58Z</dcterms:created>
  <dcterms:modified xsi:type="dcterms:W3CDTF">2026-04-02T17:58:59Z</dcterms:modified>
</cp:coreProperties>
</file>