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7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8" d="100"/>
          <a:sy n="38" d="100"/>
        </p:scale>
        <p:origin x="13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11A2-8181-4583-AFFC-EF509E4CC48B}" type="datetimeFigureOut">
              <a:rPr lang="es-EC" smtClean="0"/>
              <a:t>20/1/2026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B1D91-BF71-437A-8360-4D5E63D334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412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PORTADA 1: SOLO AGREGAR EL TÍTULO DE LA PRESENTACIÓN Y CAMBIAR EL NOMBRE DE LA INSTITUCIÓN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73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CONTENIDO: DIAGRAMACIÓN DE DIAPOSITIVA LIBRE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1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CONTENIDO: DIAGRAMACIÓN DE DIAPOSITIVA LIBRE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673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CONTENIDO: DIAGRAMACIÓN DE DIAPOSITIVA LIBRE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109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0E3-E6ED-4BF0-91F1-3E0F5DF2D282}" type="datetimeFigureOut">
              <a:rPr lang="es-EC" smtClean="0"/>
              <a:t>20/1/2026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FCEE-2102-4533-9C18-64B15826EE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287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0E3-E6ED-4BF0-91F1-3E0F5DF2D282}" type="datetimeFigureOut">
              <a:rPr lang="es-EC" smtClean="0"/>
              <a:t>20/1/2026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FCEE-2102-4533-9C18-64B15826EE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547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0E3-E6ED-4BF0-91F1-3E0F5DF2D282}" type="datetimeFigureOut">
              <a:rPr lang="es-EC" smtClean="0"/>
              <a:t>20/1/2026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FCEE-2102-4533-9C18-64B15826EE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048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0E3-E6ED-4BF0-91F1-3E0F5DF2D282}" type="datetimeFigureOut">
              <a:rPr lang="es-EC" smtClean="0"/>
              <a:t>20/1/2026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FCEE-2102-4533-9C18-64B15826EE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108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0E3-E6ED-4BF0-91F1-3E0F5DF2D282}" type="datetimeFigureOut">
              <a:rPr lang="es-EC" smtClean="0"/>
              <a:t>20/1/2026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FCEE-2102-4533-9C18-64B15826EE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175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0E3-E6ED-4BF0-91F1-3E0F5DF2D282}" type="datetimeFigureOut">
              <a:rPr lang="es-EC" smtClean="0"/>
              <a:t>20/1/2026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FCEE-2102-4533-9C18-64B15826EE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71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0E3-E6ED-4BF0-91F1-3E0F5DF2D282}" type="datetimeFigureOut">
              <a:rPr lang="es-EC" smtClean="0"/>
              <a:t>20/1/2026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FCEE-2102-4533-9C18-64B15826EE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631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0E3-E6ED-4BF0-91F1-3E0F5DF2D282}" type="datetimeFigureOut">
              <a:rPr lang="es-EC" smtClean="0"/>
              <a:t>20/1/2026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FCEE-2102-4533-9C18-64B15826EE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511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0E3-E6ED-4BF0-91F1-3E0F5DF2D282}" type="datetimeFigureOut">
              <a:rPr lang="es-EC" smtClean="0"/>
              <a:t>20/1/2026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FCEE-2102-4533-9C18-64B15826EE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30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0E3-E6ED-4BF0-91F1-3E0F5DF2D282}" type="datetimeFigureOut">
              <a:rPr lang="es-EC" smtClean="0"/>
              <a:t>20/1/2026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FCEE-2102-4533-9C18-64B15826EE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510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40E3-E6ED-4BF0-91F1-3E0F5DF2D282}" type="datetimeFigureOut">
              <a:rPr lang="es-EC" smtClean="0"/>
              <a:t>20/1/2026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FCEE-2102-4533-9C18-64B15826EE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9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40E3-E6ED-4BF0-91F1-3E0F5DF2D282}" type="datetimeFigureOut">
              <a:rPr lang="es-EC" smtClean="0"/>
              <a:t>20/1/2026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BFCEE-2102-4533-9C18-64B15826EE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679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7;p5">
            <a:extLst>
              <a:ext uri="{FF2B5EF4-FFF2-40B4-BE49-F238E27FC236}">
                <a16:creationId xmlns:a16="http://schemas.microsoft.com/office/drawing/2014/main" id="{3445F9BB-A9B0-0D9C-B893-A9C2EE6004BB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-1"/>
            <a:ext cx="9144000" cy="67235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93F0D9D1-5191-214F-9D04-C7A7DFDD6B75}"/>
              </a:ext>
            </a:extLst>
          </p:cNvPr>
          <p:cNvSpPr txBox="1"/>
          <p:nvPr/>
        </p:nvSpPr>
        <p:spPr>
          <a:xfrm>
            <a:off x="1100796" y="1179450"/>
            <a:ext cx="6942407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s-ES" altLang="es-EC" sz="6000" dirty="0">
                <a:solidFill>
                  <a:srgbClr val="FFFFFF"/>
                </a:solidFill>
              </a:rPr>
              <a:t>Conoce nuestro Sistema de Gestión de </a:t>
            </a:r>
            <a:r>
              <a:rPr lang="es-ES" altLang="es-EC" sz="6000" b="1" dirty="0">
                <a:solidFill>
                  <a:srgbClr val="FFFFFF"/>
                </a:solidFill>
                <a:latin typeface="Arial Bold" panose="020B0704020202020204" charset="0"/>
                <a:cs typeface="Arial Bold" panose="020B0704020202020204" charset="0"/>
              </a:rPr>
              <a:t>Calidad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880358" y="5528470"/>
            <a:ext cx="2239565" cy="84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 sz="135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82" y="5528470"/>
            <a:ext cx="5861447" cy="82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8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t="17255" r="5339" b="15882"/>
          <a:stretch/>
        </p:blipFill>
        <p:spPr>
          <a:xfrm>
            <a:off x="537882" y="134470"/>
            <a:ext cx="8283389" cy="60646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536" y="2393577"/>
            <a:ext cx="2978483" cy="2826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868" y="4195724"/>
            <a:ext cx="2978483" cy="2593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031" y="5795926"/>
            <a:ext cx="2706872" cy="38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0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b="12941"/>
          <a:stretch/>
        </p:blipFill>
        <p:spPr>
          <a:xfrm>
            <a:off x="1264260" y="322729"/>
            <a:ext cx="6723293" cy="58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8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08904" y="635021"/>
            <a:ext cx="6703026" cy="308161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algn="ctr" defTabSz="914400" eaLnBrk="1" latinLnBrk="0" hangingPunct="1">
              <a:lnSpc>
                <a:spcPct val="115000"/>
              </a:lnSpc>
              <a:spcAft>
                <a:spcPts val="1000"/>
              </a:spcAft>
              <a:defRPr sz="1800" kern="1200">
                <a:solidFill>
                  <a:srgbClr val="002060"/>
                </a:solidFill>
                <a:latin typeface="Arial Black" panose="020B0A04020102020204"/>
                <a:ea typeface="+mn-ea"/>
                <a:cs typeface="+mn-cs"/>
              </a:defRPr>
            </a:lvl1pPr>
            <a:lvl2pPr marL="457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C" sz="1350" dirty="0"/>
              <a:t>ELEMENTOS DE NUESTRA PLANIFICACIÓN ESTRATÉGICA</a:t>
            </a:r>
          </a:p>
        </p:txBody>
      </p:sp>
      <p:sp>
        <p:nvSpPr>
          <p:cNvPr id="3" name="Rectángulo 2"/>
          <p:cNvSpPr/>
          <p:nvPr/>
        </p:nvSpPr>
        <p:spPr>
          <a:xfrm rot="-10800000" flipV="1">
            <a:off x="576892" y="1734619"/>
            <a:ext cx="5625194" cy="308161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135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803070505020304"/>
              </a:rPr>
              <a:t> </a:t>
            </a:r>
            <a:r>
              <a:rPr lang="es-ES" sz="1350" b="1" dirty="0">
                <a:solidFill>
                  <a:srgbClr val="002060"/>
                </a:solidFill>
                <a:latin typeface="Arial Black" panose="020B0A04020102020204"/>
                <a:ea typeface="Calibri" panose="020F0502020204030204" pitchFamily="34" charset="0"/>
                <a:cs typeface="Times New Roman" panose="02020803070505020304"/>
              </a:rPr>
              <a:t>NUESTRA VISIÓN</a:t>
            </a:r>
            <a:endParaRPr lang="es-ES" sz="1350" dirty="0">
              <a:solidFill>
                <a:srgbClr val="002060"/>
              </a:solidFill>
              <a:latin typeface="Arial Black" panose="020B0A04020102020204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645229" y="3977621"/>
            <a:ext cx="5754461" cy="1183594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1600" dirty="0"/>
              <a:t>Proteger los depósitos y contribuir a la confianza y estabilidad del sistema financiero nacional y de seguros privados, a través de la gestión eficiente y responsable del Seguro de Depósitos, el Fondo de Liquidez y el Fondo de Seguros Privados </a:t>
            </a:r>
            <a:endParaRPr lang="es-EC" sz="1200" b="1" dirty="0">
              <a:solidFill>
                <a:srgbClr val="595959"/>
              </a:solidFill>
              <a:latin typeface="Arial" panose="020B0704020202020204"/>
              <a:cs typeface="Times New Roman" panose="02020803070505020304"/>
            </a:endParaRPr>
          </a:p>
        </p:txBody>
      </p:sp>
      <p:pic>
        <p:nvPicPr>
          <p:cNvPr id="5" name="Imagen 6" descr="Forma, Icono&#10;&#10;Descripción generada automáticamen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456" y="1651285"/>
            <a:ext cx="1357313" cy="13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52372" y="2124153"/>
            <a:ext cx="5625194" cy="1185196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1600" dirty="0"/>
              <a:t>Al 2029, seremos reconocidos como una entidad técnica que aplica las mejores prácticas en la gestión del seguro de depósitos, fondo de liquidez, y fondo de seguros privados, para contribuir a la confianza, y estabilidad en el sistema financiero y de seguros”. </a:t>
            </a:r>
            <a:r>
              <a:rPr lang="es-EC" sz="1200" b="1" dirty="0">
                <a:solidFill>
                  <a:srgbClr val="595959"/>
                </a:solidFill>
                <a:latin typeface="Arial" panose="020B0704020202020204"/>
                <a:ea typeface="Calibri" panose="020F0502020204030204" pitchFamily="34" charset="0"/>
                <a:cs typeface="Times New Roman" panose="02020803070505020304"/>
              </a:rPr>
              <a:t>.</a:t>
            </a:r>
            <a:endParaRPr lang="es-ES" sz="1200" dirty="0"/>
          </a:p>
        </p:txBody>
      </p:sp>
      <p:pic>
        <p:nvPicPr>
          <p:cNvPr id="8" name="Imagen 8" descr="Icono&#10;&#10;Descripción generada automá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73" y="3773652"/>
            <a:ext cx="1450316" cy="146460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 rot="-10800000" flipV="1">
            <a:off x="2601403" y="3618951"/>
            <a:ext cx="5625194" cy="308161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s-ES" sz="135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803070505020304"/>
              </a:rPr>
              <a:t> </a:t>
            </a:r>
            <a:r>
              <a:rPr lang="es-ES" sz="1350" b="1" dirty="0">
                <a:solidFill>
                  <a:srgbClr val="002060"/>
                </a:solidFill>
                <a:latin typeface="Arial Black" panose="020B0A04020102020204"/>
                <a:ea typeface="Calibri" panose="020F0502020204030204" pitchFamily="34" charset="0"/>
                <a:cs typeface="Times New Roman" panose="02020803070505020304"/>
              </a:rPr>
              <a:t>NUESTRA MISIÓN</a:t>
            </a:r>
            <a:endParaRPr lang="es-ES" sz="1350" dirty="0">
              <a:solidFill>
                <a:srgbClr val="002060"/>
              </a:solidFill>
              <a:latin typeface="Arial Black" panose="020B0A04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899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01544" y="382366"/>
            <a:ext cx="6703026" cy="294055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algn="ctr" defTabSz="914400" eaLnBrk="1" latinLnBrk="0" hangingPunct="1">
              <a:lnSpc>
                <a:spcPct val="115000"/>
              </a:lnSpc>
              <a:spcAft>
                <a:spcPts val="1000"/>
              </a:spcAft>
              <a:defRPr sz="1800" kern="1200">
                <a:solidFill>
                  <a:srgbClr val="002060"/>
                </a:solidFill>
                <a:latin typeface="Arial Black" panose="020B0A04020102020204"/>
                <a:ea typeface="+mn-ea"/>
                <a:cs typeface="+mn-cs"/>
              </a:defRPr>
            </a:lvl1pPr>
            <a:lvl2pPr marL="457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altLang="es-EC" sz="1350" dirty="0"/>
              <a:t>NUESTROS V</a:t>
            </a:r>
            <a:r>
              <a:rPr lang="es-EC" sz="1350" dirty="0"/>
              <a:t>ALORES y PRINCIPIOS INSTITUCIONALES</a:t>
            </a:r>
          </a:p>
        </p:txBody>
      </p:sp>
      <p:pic>
        <p:nvPicPr>
          <p:cNvPr id="29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811" y="4358873"/>
            <a:ext cx="2639683" cy="1525571"/>
          </a:xfrm>
          <a:prstGeom prst="rect">
            <a:avLst/>
          </a:prstGeom>
        </p:spPr>
      </p:pic>
      <p:pic>
        <p:nvPicPr>
          <p:cNvPr id="1026" name="Diagrama 2">
            <a:extLst>
              <a:ext uri="{FF2B5EF4-FFF2-40B4-BE49-F238E27FC236}">
                <a16:creationId xmlns:a16="http://schemas.microsoft.com/office/drawing/2014/main" id="{5C09C5E1-184D-C02E-8038-239E5E43F1D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3" y="1625600"/>
            <a:ext cx="8711827" cy="332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972BB5D-F49D-0341-A4DB-34261C3DDB09}"/>
              </a:ext>
            </a:extLst>
          </p:cNvPr>
          <p:cNvSpPr txBox="1"/>
          <p:nvPr/>
        </p:nvSpPr>
        <p:spPr>
          <a:xfrm>
            <a:off x="301543" y="4798492"/>
            <a:ext cx="5207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Definidos en la Política Nacional de Integridad Pública para cumplimiento del sector público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9169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34308" y="330085"/>
            <a:ext cx="6703026" cy="294055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algn="ctr" defTabSz="914400" eaLnBrk="1" latinLnBrk="0" hangingPunct="1">
              <a:lnSpc>
                <a:spcPct val="115000"/>
              </a:lnSpc>
              <a:spcAft>
                <a:spcPts val="1000"/>
              </a:spcAft>
              <a:defRPr sz="1800" kern="1200">
                <a:solidFill>
                  <a:srgbClr val="002060"/>
                </a:solidFill>
                <a:latin typeface="Arial Black" panose="020B0A04020102020204"/>
                <a:ea typeface="+mn-ea"/>
                <a:cs typeface="+mn-cs"/>
              </a:defRPr>
            </a:lvl1pPr>
            <a:lvl2pPr marL="457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350" dirty="0"/>
              <a:t>CONCEPTOS INPORTANTES</a:t>
            </a:r>
            <a:endParaRPr lang="es-EC" sz="135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21495" r="9925" b="16814"/>
          <a:stretch/>
        </p:blipFill>
        <p:spPr>
          <a:xfrm>
            <a:off x="258905" y="4248428"/>
            <a:ext cx="2617506" cy="24574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20302" r="10565" b="17011"/>
          <a:stretch/>
        </p:blipFill>
        <p:spPr>
          <a:xfrm>
            <a:off x="314069" y="1226472"/>
            <a:ext cx="2687718" cy="25320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4" t="20297" r="9587" b="16926"/>
          <a:stretch/>
        </p:blipFill>
        <p:spPr>
          <a:xfrm>
            <a:off x="6081935" y="1226472"/>
            <a:ext cx="2687719" cy="24738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t="19878" r="9490" b="15615"/>
          <a:stretch/>
        </p:blipFill>
        <p:spPr>
          <a:xfrm>
            <a:off x="3127162" y="2392393"/>
            <a:ext cx="2687719" cy="263395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367284" y="5295331"/>
            <a:ext cx="4776716" cy="1562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t="21293" r="10569" b="16020"/>
          <a:stretch/>
        </p:blipFill>
        <p:spPr>
          <a:xfrm>
            <a:off x="6081936" y="4216733"/>
            <a:ext cx="2687718" cy="24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9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1" b="11569"/>
          <a:stretch/>
        </p:blipFill>
        <p:spPr>
          <a:xfrm>
            <a:off x="954741" y="443752"/>
            <a:ext cx="7294431" cy="571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1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t="17539" r="-683" b="11767"/>
          <a:stretch/>
        </p:blipFill>
        <p:spPr>
          <a:xfrm>
            <a:off x="958513" y="363071"/>
            <a:ext cx="7522493" cy="5795682"/>
          </a:xfrm>
        </p:spPr>
      </p:pic>
    </p:spTree>
    <p:extLst>
      <p:ext uri="{BB962C8B-B14F-4D97-AF65-F5344CB8AC3E}">
        <p14:creationId xmlns:p14="http://schemas.microsoft.com/office/powerpoint/2010/main" val="335043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3" b="11372"/>
          <a:stretch/>
        </p:blipFill>
        <p:spPr>
          <a:xfrm>
            <a:off x="973119" y="416859"/>
            <a:ext cx="7323716" cy="57279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62832" y="1408573"/>
            <a:ext cx="4572000" cy="106138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400" dirty="0">
                <a:latin typeface="Arial Narrow" panose="020B0606020202030204" pitchFamily="34" charset="0"/>
              </a:rPr>
              <a:t>La planificación estratégica institucional establece en sus objetivos estratégico </a:t>
            </a:r>
            <a:r>
              <a:rPr lang="es-ES" sz="1400" b="1" dirty="0">
                <a:latin typeface="Arial Narrow" panose="020B0606020202030204" pitchFamily="34" charset="0"/>
              </a:rPr>
              <a:t>“Incrementar la eficiencia en la gestión del pago del seguro de depósitos y seguro de seguros privados”</a:t>
            </a:r>
            <a:r>
              <a:rPr lang="es-ES" sz="1400" dirty="0">
                <a:latin typeface="Arial Narrow" panose="020B0606020202030204" pitchFamily="34" charset="0"/>
              </a:rPr>
              <a:t>; e </a:t>
            </a:r>
            <a:r>
              <a:rPr lang="es-ES" sz="1400" b="1" dirty="0">
                <a:latin typeface="Arial Narrow" panose="020B0606020202030204" pitchFamily="34" charset="0"/>
              </a:rPr>
              <a:t>“Fortalecer las capacidades institucionales”</a:t>
            </a:r>
            <a:r>
              <a:rPr lang="es-ES" sz="14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447" y="2563626"/>
            <a:ext cx="914400" cy="92392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DD3B1F8-C939-5483-098C-B99FDBFB358D}"/>
              </a:ext>
            </a:extLst>
          </p:cNvPr>
          <p:cNvSpPr/>
          <p:nvPr/>
        </p:nvSpPr>
        <p:spPr>
          <a:xfrm>
            <a:off x="1497747" y="601179"/>
            <a:ext cx="6165796" cy="7137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179388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latin typeface="Aptos ExtraBold" panose="020F0502020204030204" pitchFamily="34" charset="0"/>
              </a:rPr>
              <a:t>	NUESTRO SISTEMA DE </a:t>
            </a:r>
            <a:r>
              <a:rPr lang="es-E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F0502020204030204" pitchFamily="34" charset="0"/>
              </a:rPr>
              <a:t>GESTIÓN DE LA CALIDAD </a:t>
            </a:r>
            <a:r>
              <a:rPr lang="es-ES" b="1" dirty="0">
                <a:latin typeface="Aptos ExtraBold" panose="020F0502020204030204" pitchFamily="34" charset="0"/>
              </a:rPr>
              <a:t>SE ALINEA AL PLAN 2025-2029</a:t>
            </a:r>
          </a:p>
        </p:txBody>
      </p:sp>
    </p:spTree>
    <p:extLst>
      <p:ext uri="{BB962C8B-B14F-4D97-AF65-F5344CB8AC3E}">
        <p14:creationId xmlns:p14="http://schemas.microsoft.com/office/powerpoint/2010/main" val="3376599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3" b="13921"/>
          <a:stretch/>
        </p:blipFill>
        <p:spPr>
          <a:xfrm>
            <a:off x="826068" y="430306"/>
            <a:ext cx="7524556" cy="56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0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8" b="13525"/>
          <a:stretch/>
        </p:blipFill>
        <p:spPr>
          <a:xfrm>
            <a:off x="815498" y="443753"/>
            <a:ext cx="7565053" cy="57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79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217</Words>
  <Application>Microsoft Office PowerPoint</Application>
  <PresentationFormat>Presentación en pantalla (4:3)</PresentationFormat>
  <Paragraphs>19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 ExtraBold</vt:lpstr>
      <vt:lpstr>Arial</vt:lpstr>
      <vt:lpstr>Arial Black</vt:lpstr>
      <vt:lpstr>Arial Bold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Yasmina Vizuete</dc:creator>
  <cp:lastModifiedBy>Yasmina Lorena Vizuete Salazar</cp:lastModifiedBy>
  <cp:revision>9</cp:revision>
  <dcterms:created xsi:type="dcterms:W3CDTF">2025-04-01T23:33:16Z</dcterms:created>
  <dcterms:modified xsi:type="dcterms:W3CDTF">2026-01-20T21:44:19Z</dcterms:modified>
</cp:coreProperties>
</file>